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9" r:id="rId4"/>
    <p:sldId id="308" r:id="rId5"/>
    <p:sldId id="305" r:id="rId6"/>
    <p:sldId id="271" r:id="rId7"/>
    <p:sldId id="306" r:id="rId8"/>
    <p:sldId id="272" r:id="rId9"/>
    <p:sldId id="273" r:id="rId10"/>
    <p:sldId id="274" r:id="rId11"/>
    <p:sldId id="307" r:id="rId12"/>
    <p:sldId id="310" r:id="rId13"/>
    <p:sldId id="275" r:id="rId14"/>
    <p:sldId id="276" r:id="rId15"/>
    <p:sldId id="277" r:id="rId16"/>
    <p:sldId id="278" r:id="rId17"/>
    <p:sldId id="262" r:id="rId18"/>
    <p:sldId id="311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314" r:id="rId28"/>
    <p:sldId id="315" r:id="rId29"/>
    <p:sldId id="288" r:id="rId30"/>
    <p:sldId id="289" r:id="rId31"/>
    <p:sldId id="290" r:id="rId32"/>
    <p:sldId id="291" r:id="rId33"/>
    <p:sldId id="300" r:id="rId34"/>
    <p:sldId id="301" r:id="rId35"/>
    <p:sldId id="302" r:id="rId36"/>
    <p:sldId id="303" r:id="rId37"/>
    <p:sldId id="318" r:id="rId38"/>
    <p:sldId id="312" r:id="rId39"/>
    <p:sldId id="304" r:id="rId40"/>
    <p:sldId id="293" r:id="rId41"/>
    <p:sldId id="319" r:id="rId42"/>
    <p:sldId id="320" r:id="rId43"/>
    <p:sldId id="32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4660"/>
  </p:normalViewPr>
  <p:slideViewPr>
    <p:cSldViewPr>
      <p:cViewPr varScale="1">
        <p:scale>
          <a:sx n="70" d="100"/>
          <a:sy n="70" d="100"/>
        </p:scale>
        <p:origin x="-98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A9A93-5395-4BE5-8D3C-39EB926F2151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053E6-B484-4C9D-84F3-2CE69E50E3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647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8FFF-D319-4FB1-A246-630CBEB8C24D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EAFDC-2454-4F2D-A9B4-17A9997CB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513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EAFDC-2454-4F2D-A9B4-17A9997CB8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D3140-371F-4CF9-86F7-7DE08BB18B4B}" type="datetime1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0AC-1966-4F52-A4EF-79DCA38C6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51D8-104C-45A4-A421-0AE6944DF737}" type="datetime1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0AC-1966-4F52-A4EF-79DCA38C6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F39D-CDFE-426D-8EF5-18BE8A964B45}" type="datetime1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0AC-1966-4F52-A4EF-79DCA38C6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73091" y="896118"/>
            <a:ext cx="7919382" cy="49694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Bullet Point 1</a:t>
            </a:r>
          </a:p>
          <a:p>
            <a:pPr lvl="1"/>
            <a:r>
              <a:rPr lang="en-US" dirty="0" smtClean="0"/>
              <a:t>Sub Bullet</a:t>
            </a:r>
          </a:p>
          <a:p>
            <a:pPr lvl="2"/>
            <a:r>
              <a:rPr lang="en-US" dirty="0" smtClean="0"/>
              <a:t>Sub </a:t>
            </a:r>
            <a:r>
              <a:rPr lang="en-US" dirty="0" err="1" smtClean="0"/>
              <a:t>Sub</a:t>
            </a:r>
            <a:endParaRPr lang="en-US" dirty="0" smtClean="0"/>
          </a:p>
          <a:p>
            <a:pPr lvl="3"/>
            <a:r>
              <a:rPr lang="en-US" dirty="0" smtClean="0"/>
              <a:t>More Sub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8452" y="207255"/>
            <a:ext cx="8204021" cy="32961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75D9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88452" y="536869"/>
            <a:ext cx="8204021" cy="3395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This is a subtitle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4BDF8-0653-4F6A-9E24-BD24FF2467C8}" type="datetime1">
              <a:rPr lang="en-US" smtClean="0"/>
              <a:pPr/>
              <a:t>12/13/2015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27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_Text_No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73091" y="622300"/>
            <a:ext cx="7919382" cy="49694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1400" baseline="0">
                <a:latin typeface="Arial"/>
                <a:cs typeface="Arial"/>
              </a:defRPr>
            </a:lvl1pPr>
            <a:lvl2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Bullet Point 1</a:t>
            </a:r>
          </a:p>
          <a:p>
            <a:pPr lvl="1"/>
            <a:r>
              <a:rPr lang="en-US" dirty="0" smtClean="0"/>
              <a:t>Sub Bullet</a:t>
            </a:r>
          </a:p>
          <a:p>
            <a:pPr lvl="2"/>
            <a:r>
              <a:rPr lang="en-US" dirty="0" smtClean="0"/>
              <a:t>Sub </a:t>
            </a:r>
            <a:r>
              <a:rPr lang="en-US" dirty="0" err="1" smtClean="0"/>
              <a:t>Sub</a:t>
            </a:r>
            <a:endParaRPr lang="en-US" dirty="0" smtClean="0"/>
          </a:p>
          <a:p>
            <a:pPr lvl="3"/>
            <a:r>
              <a:rPr lang="en-US" dirty="0" smtClean="0"/>
              <a:t>More Sub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8452" y="207255"/>
            <a:ext cx="8204021" cy="32961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75D9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3ED0-8CD4-4539-AA1A-62B364B20D3E}" type="datetime1">
              <a:rPr lang="en-US" smtClean="0"/>
              <a:pPr/>
              <a:t>12/13/2015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863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+Image_No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1390649" y="2266950"/>
            <a:ext cx="6353176" cy="37433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73091" y="622300"/>
            <a:ext cx="7919382" cy="43148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en-US" dirty="0" smtClean="0"/>
              <a:t>Bullet Point 1</a:t>
            </a:r>
          </a:p>
          <a:p>
            <a:pPr lvl="1"/>
            <a:r>
              <a:rPr lang="en-US" dirty="0" smtClean="0"/>
              <a:t>Sub Bullet</a:t>
            </a:r>
          </a:p>
          <a:p>
            <a:pPr lvl="2"/>
            <a:r>
              <a:rPr lang="en-US" dirty="0" smtClean="0"/>
              <a:t>Sub </a:t>
            </a:r>
            <a:r>
              <a:rPr lang="en-US" dirty="0" err="1" smtClean="0"/>
              <a:t>Sub</a:t>
            </a:r>
            <a:endParaRPr lang="en-US" dirty="0" smtClean="0"/>
          </a:p>
          <a:p>
            <a:pPr lvl="3"/>
            <a:r>
              <a:rPr lang="en-US" dirty="0" smtClean="0"/>
              <a:t>More Sub</a:t>
            </a:r>
          </a:p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8452" y="207255"/>
            <a:ext cx="8204021" cy="32961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75D9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7E278-B01C-4312-A9F6-F4E30DF6F9C5}" type="datetime1">
              <a:rPr lang="en-US" smtClean="0"/>
              <a:pPr/>
              <a:t>12/13/2015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7185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+Image_Side_by_Side_No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733924" y="621950"/>
            <a:ext cx="3752850" cy="46959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73091" y="621950"/>
            <a:ext cx="3894134" cy="43148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</a:lstStyle>
          <a:p>
            <a:pPr lvl="0"/>
            <a:r>
              <a:rPr lang="en-US" dirty="0" smtClean="0"/>
              <a:t>Bullet Point 1</a:t>
            </a:r>
          </a:p>
          <a:p>
            <a:pPr lvl="1"/>
            <a:r>
              <a:rPr lang="en-US" dirty="0" smtClean="0"/>
              <a:t>Sub Bullet</a:t>
            </a:r>
          </a:p>
          <a:p>
            <a:pPr lvl="2"/>
            <a:r>
              <a:rPr lang="en-US" dirty="0" smtClean="0"/>
              <a:t>Sub </a:t>
            </a:r>
            <a:r>
              <a:rPr lang="en-US" dirty="0" err="1" smtClean="0"/>
              <a:t>Sub</a:t>
            </a:r>
            <a:endParaRPr lang="en-US" dirty="0" smtClean="0"/>
          </a:p>
          <a:p>
            <a:pPr lvl="3"/>
            <a:r>
              <a:rPr lang="en-US" dirty="0" smtClean="0"/>
              <a:t>More Sub</a:t>
            </a:r>
          </a:p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8452" y="207255"/>
            <a:ext cx="8204021" cy="32961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75D9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524C8-80B9-4F34-943B-7FEEC35C6AEB}" type="datetime1">
              <a:rPr lang="en-US" smtClean="0"/>
              <a:pPr/>
              <a:t>12/13/2015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586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24B8-DFE3-4B48-BE67-399B8145E6C7}" type="datetime1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0AC-1966-4F52-A4EF-79DCA38C6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57FB-08B3-4C5A-A5E2-2D4E07B29EB6}" type="datetime1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0AC-1966-4F52-A4EF-79DCA38C6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BA62-042C-4718-8B90-C876FDEC7884}" type="datetime1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0AC-1966-4F52-A4EF-79DCA38C6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5B91-1BAF-404A-8CF7-6F15396D0070}" type="datetime1">
              <a:rPr lang="en-US" smtClean="0"/>
              <a:pPr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0AC-1966-4F52-A4EF-79DCA38C6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AAA0-D820-4EEB-97B2-BE009BFA774E}" type="datetime1">
              <a:rPr lang="en-US" smtClean="0"/>
              <a:pPr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0AC-1966-4F52-A4EF-79DCA38C6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62-947D-4028-AEEA-0615613685E2}" type="datetime1">
              <a:rPr lang="en-US" smtClean="0"/>
              <a:pPr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0AC-1966-4F52-A4EF-79DCA38C6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85B9-37EE-49B8-A7AE-164F906A7C4B}" type="datetime1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0AC-1966-4F52-A4EF-79DCA38C6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C37A-01D2-4B59-BF00-8DA87B631588}" type="datetime1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40AC-1966-4F52-A4EF-79DCA38C6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B4E46-37D1-4D5D-9A46-0DE8A38F5747}" type="datetime1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540AC-1966-4F52-A4EF-79DCA38C6A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543800" cy="2895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CFD Analysis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for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 Installation of Deep Sea Valve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on open well leak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572000"/>
            <a:ext cx="6400800" cy="3810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TAC Engineering, Inc., Cincinnati, Ohio</a:t>
            </a:r>
          </a:p>
          <a:p>
            <a:endParaRPr lang="en-US" sz="1600" dirty="0">
              <a:solidFill>
                <a:srgbClr val="595959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429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DEEP SEA INNOVATIONS LLC</a:t>
            </a:r>
          </a:p>
          <a:p>
            <a:pPr algn="ctr"/>
            <a:r>
              <a:rPr lang="en-US" sz="2400" dirty="0" smtClean="0"/>
              <a:t>Monee, Illinois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3124200"/>
            <a:ext cx="45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4267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5181600"/>
            <a:ext cx="3322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595959"/>
                </a:solidFill>
                <a:latin typeface="Arial"/>
                <a:cs typeface="Arial"/>
              </a:rPr>
              <a:t>Kinetic Vision, Cincinnati, Ohio</a:t>
            </a:r>
          </a:p>
          <a:p>
            <a:pPr algn="ctr"/>
            <a:r>
              <a:rPr lang="en-US" dirty="0" smtClean="0">
                <a:solidFill>
                  <a:srgbClr val="595959"/>
                </a:solidFill>
                <a:latin typeface="Arial"/>
                <a:cs typeface="Arial"/>
              </a:rPr>
              <a:t>August 19,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4876800"/>
            <a:ext cx="130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9600" y="6172200"/>
            <a:ext cx="762000" cy="381000"/>
          </a:xfrm>
        </p:spPr>
        <p:txBody>
          <a:bodyPr/>
          <a:lstStyle/>
          <a:p>
            <a:pPr algn="l"/>
            <a:r>
              <a:rPr lang="en-US" sz="1400" dirty="0" smtClean="0"/>
              <a:t>Slide</a:t>
            </a:r>
            <a:r>
              <a:rPr lang="en-US" dirty="0" smtClean="0"/>
              <a:t> </a:t>
            </a:r>
            <a:fld id="{E0A540AC-1966-4F52-A4EF-79DCA38C6AA7}" type="slidenum">
              <a:rPr lang="en-US" smtClean="0"/>
              <a:pPr algn="l"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 Cold &amp; Hot Oil Velocity vs. Distance From Leak Outlet at 10,000 ft.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20885"/>
            <a:ext cx="7315200" cy="531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14400" y="5934833"/>
            <a:ext cx="654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There is minimal difference between the velocities of the cold and hot oil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1219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CONCLUSIONS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209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point of maximum turbulence appears to be approximately eleven feet from the open end of the pipe.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3276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is minimal difference between the velocities of cold and hot oil.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2971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Define the plume difference between 1,200 feet of ocean depth and 10,000 feet, both flowing at 5000 </a:t>
            </a:r>
            <a:r>
              <a:rPr lang="en-US" sz="1400" dirty="0" err="1" smtClean="0"/>
              <a:t>gpm</a:t>
            </a:r>
            <a:r>
              <a:rPr lang="en-US" sz="1400" dirty="0" smtClean="0"/>
              <a:t>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7072" y="2209800"/>
            <a:ext cx="419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SECTION TWO – Slides 13 to 17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72200"/>
            <a:ext cx="914400" cy="381000"/>
          </a:xfrm>
        </p:spPr>
        <p:txBody>
          <a:bodyPr/>
          <a:lstStyle/>
          <a:p>
            <a:pPr algn="l"/>
            <a:r>
              <a:rPr lang="en-US" sz="1400" dirty="0" smtClean="0"/>
              <a:t>Slide 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LEAK PLUME – 1,200 ft. – Cold Oil (High Velocity Flow Rate Scale)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99582"/>
            <a:ext cx="343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*Animations play in Slide Show mode only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599" y="609600"/>
            <a:ext cx="716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Velocity legend illustrates velocity field from 0-39.4 ft/s.  Low range velocity flow rate scale is used in the next slide for better visual definition of leak plume.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14400" y="1295400"/>
            <a:ext cx="6849862" cy="4873753"/>
            <a:chOff x="908633" y="841248"/>
            <a:chExt cx="6849862" cy="4873753"/>
          </a:xfrm>
        </p:grpSpPr>
        <p:grpSp>
          <p:nvGrpSpPr>
            <p:cNvPr id="11" name="Group 15"/>
            <p:cNvGrpSpPr/>
            <p:nvPr/>
          </p:nvGrpSpPr>
          <p:grpSpPr>
            <a:xfrm>
              <a:off x="1524000" y="841248"/>
              <a:ext cx="6234495" cy="4873753"/>
              <a:chOff x="1524000" y="841248"/>
              <a:chExt cx="6234495" cy="4873753"/>
            </a:xfrm>
          </p:grpSpPr>
          <p:pic>
            <p:nvPicPr>
              <p:cNvPr id="16" name="Picture 2" descr="J:\proj_eng\TAC_patent_illustration\Projects\CFD\ICFD\150717_def_turb_mesh_shape_coarser_initial_1200ft_flowrate\12mps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4000" y="1143000"/>
                <a:ext cx="6096000" cy="4572001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623633" y="841248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Feet/Sec</a:t>
                </a:r>
              </a:p>
            </p:txBody>
          </p:sp>
          <p:pic>
            <p:nvPicPr>
              <p:cNvPr id="18" name="Picture 2" descr="D:\pethtel\TAC_patent_illustration\postpro\12_english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19672" y="1069848"/>
                <a:ext cx="1238823" cy="2660904"/>
              </a:xfrm>
              <a:prstGeom prst="rect">
                <a:avLst/>
              </a:prstGeom>
              <a:noFill/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908633" y="1509869"/>
              <a:ext cx="1875341" cy="98663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99137" y="1368775"/>
              <a:ext cx="1172614" cy="8906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6553200" y="16764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LEAK PLUME – 1,200 ft. – Cold Oil (Low Velocity Flow Rate Scale)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99582"/>
            <a:ext cx="343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*Animations play in Slide Show mode only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44990"/>
            <a:ext cx="708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Velocity legend illustrates velocity field from 0-6.6 ft/s (everything above 6.6 ft/s is colored as </a:t>
            </a:r>
            <a:r>
              <a:rPr lang="en-US" sz="1400" b="1" dirty="0" smtClean="0">
                <a:solidFill>
                  <a:srgbClr val="D60093"/>
                </a:solidFill>
              </a:rPr>
              <a:t>magenta</a:t>
            </a:r>
            <a:r>
              <a:rPr lang="en-US" sz="1400" dirty="0" smtClean="0"/>
              <a:t>). *NOTE: These results are the exact same as the previous slide.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0600" y="1295400"/>
            <a:ext cx="6844280" cy="4873752"/>
            <a:chOff x="914215" y="841248"/>
            <a:chExt cx="6844280" cy="4873752"/>
          </a:xfrm>
        </p:grpSpPr>
        <p:grpSp>
          <p:nvGrpSpPr>
            <p:cNvPr id="10" name="Group 14"/>
            <p:cNvGrpSpPr/>
            <p:nvPr/>
          </p:nvGrpSpPr>
          <p:grpSpPr>
            <a:xfrm>
              <a:off x="1524000" y="841248"/>
              <a:ext cx="6234495" cy="4873752"/>
              <a:chOff x="1524000" y="841248"/>
              <a:chExt cx="6234495" cy="4873752"/>
            </a:xfrm>
          </p:grpSpPr>
          <p:pic>
            <p:nvPicPr>
              <p:cNvPr id="16" name="Picture 2" descr="J:\proj_eng\TAC_patent_illustration\Projects\CFD\ICFD\150717_def_turb_mesh_shape_coarser_initial_1200ft_flowrate\2mps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4000" y="1143000"/>
                <a:ext cx="6096000" cy="4572000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629215" y="841248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Feet/Sec</a:t>
                </a:r>
              </a:p>
            </p:txBody>
          </p:sp>
          <p:pic>
            <p:nvPicPr>
              <p:cNvPr id="18" name="Picture 2" descr="D:\pethtel\TAC_patent_illustration\postpro\2_english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19672" y="1069848"/>
                <a:ext cx="1238823" cy="2660904"/>
              </a:xfrm>
              <a:prstGeom prst="rect">
                <a:avLst/>
              </a:prstGeom>
              <a:noFill/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914215" y="1510349"/>
              <a:ext cx="1875341" cy="98663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4719" y="1369255"/>
              <a:ext cx="1172614" cy="8906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6629400" y="16764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229600" y="6172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Oil/Water Interface – 1,200 ft. – Cold Oil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99582"/>
            <a:ext cx="343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*Animations play in Slide Show mode only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J:\proj_eng\TAC_patent_illustration\Projects\CFD\ICFD\150717_def_turb_mesh_shape_coarser_initial_1200ft_flowrate\oi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410" y="1000360"/>
            <a:ext cx="6096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762000"/>
            <a:ext cx="382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Go to slide show and choose “From Current Slide”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172200"/>
            <a:ext cx="79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329613"/>
          </a:xfrm>
        </p:spPr>
        <p:txBody>
          <a:bodyPr>
            <a:noAutofit/>
          </a:bodyPr>
          <a:lstStyle/>
          <a:p>
            <a:r>
              <a:rPr lang="en-US" sz="2000" dirty="0" smtClean="0"/>
              <a:t>Velocity Comparison at 1,200 &amp; 10,000 ft. vs. Distance From Leak Outlet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15200" cy="531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229600" y="62484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981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is minimal difference between the velocities at ocean depths of 1,200 &amp; 10,000 feet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219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CONCLUSION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2971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rate determines plume size and velocity, not ocean depth.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172200"/>
            <a:ext cx="914400" cy="381000"/>
          </a:xfrm>
        </p:spPr>
        <p:txBody>
          <a:bodyPr/>
          <a:lstStyle/>
          <a:p>
            <a:pPr algn="l"/>
            <a:r>
              <a:rPr lang="en-US" sz="1400" dirty="0" smtClean="0"/>
              <a:t>Slide 17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981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SECTION THREE – Slides 19 to 27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172201"/>
            <a:ext cx="914400" cy="380999"/>
          </a:xfrm>
        </p:spPr>
        <p:txBody>
          <a:bodyPr/>
          <a:lstStyle/>
          <a:p>
            <a:pPr algn="l"/>
            <a:r>
              <a:rPr lang="en-US" sz="1400" dirty="0" smtClean="0"/>
              <a:t>Slide 18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2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Determine loads on the valve assembly positioned on centerline</a:t>
            </a:r>
          </a:p>
          <a:p>
            <a:pPr algn="ctr"/>
            <a:r>
              <a:rPr lang="en-US" dirty="0" smtClean="0"/>
              <a:t> at the maximum turbulence point eleven feet above the leaking pipe.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Determine loads on valve assembly off center by one pipe diameter.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239000" cy="68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LEAK PLUME – 10,000 ft. (Low Velocity Flow Rate Scale) Housing Centered 11 ft.  Above Leak Outlet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99582"/>
            <a:ext cx="343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*Animations play in Slide Show mode only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5400" y="1371600"/>
            <a:ext cx="6247893" cy="4874667"/>
            <a:chOff x="1232620" y="840333"/>
            <a:chExt cx="6247893" cy="4874667"/>
          </a:xfrm>
        </p:grpSpPr>
        <p:grpSp>
          <p:nvGrpSpPr>
            <p:cNvPr id="9" name="Group 12"/>
            <p:cNvGrpSpPr/>
            <p:nvPr/>
          </p:nvGrpSpPr>
          <p:grpSpPr>
            <a:xfrm>
              <a:off x="1232620" y="840333"/>
              <a:ext cx="6247893" cy="4874667"/>
              <a:chOff x="1232620" y="840333"/>
              <a:chExt cx="6247893" cy="4874667"/>
            </a:xfrm>
          </p:grpSpPr>
          <p:pic>
            <p:nvPicPr>
              <p:cNvPr id="14" name="Picture 2" descr="\\rack19\edrive\tac_cfd\150728_10000ft_Housing_Centered_Max_Turb_Adj_coarserbase_shiftedwalls\cent2.gif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32620" y="1143000"/>
                <a:ext cx="6096000" cy="45720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338020" y="840333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Feet/Sec</a:t>
                </a:r>
              </a:p>
            </p:txBody>
          </p:sp>
          <p:pic>
            <p:nvPicPr>
              <p:cNvPr id="16" name="Picture 2" descr="D:\pethtel\TAC_patent_illustration\postpro\2_english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1690" y="1068933"/>
                <a:ext cx="1238823" cy="2660904"/>
              </a:xfrm>
              <a:prstGeom prst="rect">
                <a:avLst/>
              </a:prstGeom>
              <a:noFill/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417681" y="1508289"/>
              <a:ext cx="1174690" cy="98663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1176" y="1367195"/>
              <a:ext cx="1168972" cy="8906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17"/>
          <p:cNvSpPr/>
          <p:nvPr/>
        </p:nvSpPr>
        <p:spPr>
          <a:xfrm>
            <a:off x="6324600" y="17526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29600" y="6172200"/>
            <a:ext cx="914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9906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Placing a control valve on the open end of a leaking oil pipe which is positioned 10 feet above the ocean floor with a 9 inch inside pipe diameter, leaking oil flow rate of 5,000 </a:t>
            </a:r>
            <a:r>
              <a:rPr lang="en-US" dirty="0" err="1" smtClean="0"/>
              <a:t>gpm</a:t>
            </a:r>
            <a:r>
              <a:rPr lang="en-US" dirty="0" smtClean="0"/>
              <a:t>, with leak outlets positioned at ocean depths of 1,200 and 10,000 feet.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2895600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Ocean has no current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Ocean floor is planar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Turbulence in pipe is 5%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Flow is incompressible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Oil flow is constant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The pipe contains only oil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No gasses are exiting the pipe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The housing is fixed in space in the simulations and the forces exerted on the housing by the flow is captured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172200"/>
            <a:ext cx="685800" cy="381000"/>
          </a:xfrm>
        </p:spPr>
        <p:txBody>
          <a:bodyPr/>
          <a:lstStyle/>
          <a:p>
            <a:pPr algn="l"/>
            <a:r>
              <a:rPr lang="en-US" sz="1400" dirty="0" smtClean="0"/>
              <a:t>Slide </a:t>
            </a:r>
            <a:fld id="{E0A540AC-1966-4F52-A4EF-79DCA38C6AA7}" type="slidenum">
              <a:rPr lang="en-US" sz="1400" smtClean="0"/>
              <a:pPr algn="l"/>
              <a:t>2</a:t>
            </a:fld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362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ASSUMPTIONS</a:t>
            </a:r>
            <a:r>
              <a:rPr lang="en-US" b="1" dirty="0" smtClean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629400" cy="609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Vertical Force Results – 10,000 ft.  </a:t>
            </a:r>
            <a:br>
              <a:rPr lang="en-US" sz="2000" dirty="0" smtClean="0"/>
            </a:br>
            <a:r>
              <a:rPr lang="en-US" sz="2000" dirty="0" smtClean="0"/>
              <a:t>Housing Centered 11 ft. Above Leak Outlet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7620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Peak Vertical Force = 97909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629400" cy="501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66800" y="990600"/>
            <a:ext cx="2666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 Vertical Force = 97817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630945"/>
          </a:xfrm>
        </p:spPr>
        <p:txBody>
          <a:bodyPr>
            <a:noAutofit/>
          </a:bodyPr>
          <a:lstStyle/>
          <a:p>
            <a:r>
              <a:rPr lang="en-US" sz="2000" dirty="0" smtClean="0"/>
              <a:t>Lateral Force Results – 10,000 ft.  </a:t>
            </a:r>
            <a:br>
              <a:rPr lang="en-US" sz="2000" dirty="0" smtClean="0"/>
            </a:br>
            <a:r>
              <a:rPr lang="en-US" sz="2000" dirty="0" smtClean="0"/>
              <a:t>Housing Centered 11 ft. Above Leak Outlet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914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Peak Lateral Force = 308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775704" cy="492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66800" y="11430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 Lateral Force = 273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Slide 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05600" cy="707145"/>
          </a:xfrm>
        </p:spPr>
        <p:txBody>
          <a:bodyPr>
            <a:noAutofit/>
          </a:bodyPr>
          <a:lstStyle/>
          <a:p>
            <a:r>
              <a:rPr lang="en-US" sz="2000" dirty="0" smtClean="0"/>
              <a:t>Twisting Moment Results – 10,000 ft.  </a:t>
            </a:r>
            <a:br>
              <a:rPr lang="en-US" sz="2000" dirty="0" smtClean="0"/>
            </a:br>
            <a:r>
              <a:rPr lang="en-US" sz="2000" dirty="0" smtClean="0"/>
              <a:t>Housing Centered 11 ft. Above Leak Outlet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143000"/>
            <a:ext cx="523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Peak Twisting Moment  = 147 </a:t>
            </a:r>
            <a:r>
              <a:rPr lang="en-US" sz="1400" dirty="0" err="1" smtClean="0">
                <a:solidFill>
                  <a:schemeClr val="accent2"/>
                </a:solidFill>
              </a:rPr>
              <a:t>lbf</a:t>
            </a:r>
            <a:r>
              <a:rPr lang="en-US" sz="1400" dirty="0" smtClean="0">
                <a:solidFill>
                  <a:schemeClr val="accent2"/>
                </a:solidFill>
              </a:rPr>
              <a:t>-ft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Peak Bending Moment = 2820 </a:t>
            </a:r>
            <a:r>
              <a:rPr lang="en-US" sz="1400" dirty="0" err="1" smtClean="0">
                <a:solidFill>
                  <a:schemeClr val="accent1"/>
                </a:solidFill>
              </a:rPr>
              <a:t>lbf</a:t>
            </a:r>
            <a:r>
              <a:rPr lang="en-US" sz="1400" dirty="0" smtClean="0">
                <a:solidFill>
                  <a:schemeClr val="accent1"/>
                </a:solidFill>
              </a:rPr>
              <a:t>-ft</a:t>
            </a:r>
          </a:p>
        </p:txBody>
      </p:sp>
      <p:pic>
        <p:nvPicPr>
          <p:cNvPr id="10" name="Picture 4" descr="C:\Users\saec-kv\AppData\Local\Temp\SNAGHTML1c093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1475962" cy="3939728"/>
          </a:xfrm>
          <a:prstGeom prst="rect">
            <a:avLst/>
          </a:prstGeom>
          <a:noFill/>
        </p:spPr>
      </p:pic>
      <p:pic>
        <p:nvPicPr>
          <p:cNvPr id="11" name="Picture 6" descr="C:\Users\saec-kv\AppData\Local\Temp\SNAGHTML1c14d0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990600"/>
            <a:ext cx="1427196" cy="409833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95400" y="2590800"/>
            <a:ext cx="2993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*NOTE: Twisting moment is about the cable axis, bending moment is pivoting the housing about the attachment point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990599"/>
          </a:xfrm>
        </p:spPr>
        <p:txBody>
          <a:bodyPr>
            <a:noAutofit/>
          </a:bodyPr>
          <a:lstStyle/>
          <a:p>
            <a:r>
              <a:rPr lang="en-US" sz="2000" dirty="0" smtClean="0"/>
              <a:t>LEAK PLUME – 10,000 ft. (Low Velocity Flow Rate Scale) Housing 11 ft. Above Leak Outlet and Displaced Laterally One Pipe Diameter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99582"/>
            <a:ext cx="343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*Animations play in Slide Show mode only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0" y="1295400"/>
            <a:ext cx="6234495" cy="4958797"/>
            <a:chOff x="1524000" y="841248"/>
            <a:chExt cx="6234495" cy="4958797"/>
          </a:xfrm>
        </p:grpSpPr>
        <p:grpSp>
          <p:nvGrpSpPr>
            <p:cNvPr id="9" name="Group 14"/>
            <p:cNvGrpSpPr/>
            <p:nvPr/>
          </p:nvGrpSpPr>
          <p:grpSpPr>
            <a:xfrm>
              <a:off x="1524000" y="841248"/>
              <a:ext cx="6234495" cy="4958797"/>
              <a:chOff x="1524000" y="841248"/>
              <a:chExt cx="6234495" cy="4958797"/>
            </a:xfrm>
          </p:grpSpPr>
          <p:pic>
            <p:nvPicPr>
              <p:cNvPr id="12" name="Picture 2" descr="\\rack18\edrive\tac_cfd\150731_10000ft_Housing_Shifted_1Dia_Max_Turb_Adj_coarserbase_shiftedwalls\2mps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4000" y="1228045"/>
                <a:ext cx="6096000" cy="45720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629400" y="841248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Feet/Sec</a:t>
                </a:r>
              </a:p>
            </p:txBody>
          </p:sp>
          <p:pic>
            <p:nvPicPr>
              <p:cNvPr id="16" name="Picture 2" descr="D:\pethtel\TAC_patent_illustration\postpro\2_english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19672" y="1069848"/>
                <a:ext cx="1238823" cy="2660904"/>
              </a:xfrm>
              <a:prstGeom prst="rect">
                <a:avLst/>
              </a:prstGeom>
              <a:noFill/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707029" y="1568544"/>
              <a:ext cx="1174690" cy="98663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0524" y="1427450"/>
              <a:ext cx="1367896" cy="8906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6"/>
          <p:cNvSpPr/>
          <p:nvPr/>
        </p:nvSpPr>
        <p:spPr>
          <a:xfrm>
            <a:off x="6553200" y="16764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781800" cy="914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Vertical Force Results – 10,000 ft. Housing 11 ft. Above Leak Outlet and Displaced Laterally One Pipe Diameter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1430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Peak Vertical Force = 97823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66800" y="1371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 Vertical Force = 97783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766560" cy="491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629400" cy="914399"/>
          </a:xfrm>
        </p:spPr>
        <p:txBody>
          <a:bodyPr>
            <a:noAutofit/>
          </a:bodyPr>
          <a:lstStyle/>
          <a:p>
            <a:r>
              <a:rPr lang="en-US" sz="2000" dirty="0" smtClean="0"/>
              <a:t>Lateral Force Results – 10,000 ft. Housing 11 ft. Above</a:t>
            </a:r>
            <a:br>
              <a:rPr lang="en-US" sz="2000" dirty="0" smtClean="0"/>
            </a:br>
            <a:r>
              <a:rPr lang="en-US" sz="2000" dirty="0" smtClean="0"/>
              <a:t> Leak Outlet and Displaced Laterally One Pipe Diameter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1430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Peak Lateral Force = 323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43000" y="13716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 Lateral Force = 285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66560" cy="491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25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40545"/>
          </a:xfrm>
        </p:spPr>
        <p:txBody>
          <a:bodyPr>
            <a:noAutofit/>
          </a:bodyPr>
          <a:lstStyle/>
          <a:p>
            <a:r>
              <a:rPr lang="en-US" sz="2000" dirty="0" smtClean="0"/>
              <a:t>Twisting Moment Results– 10,000 ft. </a:t>
            </a:r>
            <a:br>
              <a:rPr lang="en-US" sz="2000" dirty="0" smtClean="0"/>
            </a:br>
            <a:r>
              <a:rPr lang="en-US" sz="2000" dirty="0" smtClean="0"/>
              <a:t>Housing 11 ft. Above Leak Outlet and Displaced Laterally One Pipe Diameter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524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Peak Twisting Moment  = 147 </a:t>
            </a:r>
            <a:r>
              <a:rPr lang="en-US" sz="1400" dirty="0" err="1" smtClean="0">
                <a:solidFill>
                  <a:schemeClr val="accent2"/>
                </a:solidFill>
              </a:rPr>
              <a:t>lbf</a:t>
            </a:r>
            <a:r>
              <a:rPr lang="en-US" sz="1400" dirty="0" smtClean="0">
                <a:solidFill>
                  <a:schemeClr val="accent2"/>
                </a:solidFill>
              </a:rPr>
              <a:t>-ft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Peak Bending Moment = 3170 </a:t>
            </a:r>
            <a:r>
              <a:rPr lang="en-US" sz="1400" dirty="0" err="1" smtClean="0">
                <a:solidFill>
                  <a:schemeClr val="accent1"/>
                </a:solidFill>
              </a:rPr>
              <a:t>lbf</a:t>
            </a:r>
            <a:r>
              <a:rPr lang="en-US" sz="1400" dirty="0" smtClean="0">
                <a:solidFill>
                  <a:schemeClr val="accent1"/>
                </a:solidFill>
              </a:rPr>
              <a:t>-ft</a:t>
            </a:r>
          </a:p>
        </p:txBody>
      </p:sp>
      <p:pic>
        <p:nvPicPr>
          <p:cNvPr id="10" name="Picture 4" descr="C:\Users\saec-kv\AppData\Local\Temp\SNAGHTML1c093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1475962" cy="3939728"/>
          </a:xfrm>
          <a:prstGeom prst="rect">
            <a:avLst/>
          </a:prstGeom>
          <a:noFill/>
        </p:spPr>
      </p:pic>
      <p:pic>
        <p:nvPicPr>
          <p:cNvPr id="11" name="Picture 6" descr="C:\Users\saec-kv\AppData\Local\Temp\SNAGHTML1c14d0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1427196" cy="409833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14400" y="2895600"/>
            <a:ext cx="2993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*NOTE: Twisting moment is about the cable axis, bending moment is pivoting the housing about the attachment point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172200"/>
            <a:ext cx="870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26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81000" y="2667000"/>
          <a:ext cx="8457773" cy="1095565"/>
        </p:xfrm>
        <a:graphic>
          <a:graphicData uri="http://schemas.openxmlformats.org/drawingml/2006/table">
            <a:tbl>
              <a:tblPr/>
              <a:tblGrid>
                <a:gridCol w="934481"/>
                <a:gridCol w="1693744"/>
                <a:gridCol w="1609787"/>
                <a:gridCol w="2117181"/>
                <a:gridCol w="2102580"/>
              </a:tblGrid>
              <a:tr h="219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Vertical Force (lbf)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Lateral Force (lbf)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Twisting Moment (ft-lbf)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Bending Moment (ft-lbf)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11' Centered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97909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2820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13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11' Shift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97823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323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3170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13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371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TABLUATED</a:t>
            </a:r>
            <a:r>
              <a:rPr lang="en-US" dirty="0" smtClean="0"/>
              <a:t> </a:t>
            </a:r>
            <a:r>
              <a:rPr lang="en-US" sz="2000" b="1" dirty="0" smtClean="0"/>
              <a:t>RESULTS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27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7848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752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057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SECTION FOUR – Slides 29 to 37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9718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Determine loads on the valve assembly positioned on centerline and one foot above the leaking pipe.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Determine loads on the valve assembly at one foot above and off center by one pipe diameter.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28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239000" cy="838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LEAK PLUME – 10,000 ft. (Low Velocity Flow Rate Scale) Housing Centered One ft. Above Leak Outlet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99582"/>
            <a:ext cx="343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*Animations play in Slide Show mode only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0" y="1371600"/>
            <a:ext cx="6246695" cy="4882902"/>
            <a:chOff x="1511800" y="841248"/>
            <a:chExt cx="6246695" cy="4882902"/>
          </a:xfrm>
        </p:grpSpPr>
        <p:grpSp>
          <p:nvGrpSpPr>
            <p:cNvPr id="11" name="Group 9"/>
            <p:cNvGrpSpPr/>
            <p:nvPr/>
          </p:nvGrpSpPr>
          <p:grpSpPr>
            <a:xfrm>
              <a:off x="1511800" y="841248"/>
              <a:ext cx="6246695" cy="4882902"/>
              <a:chOff x="1511800" y="841248"/>
              <a:chExt cx="6246695" cy="4882902"/>
            </a:xfrm>
          </p:grpSpPr>
          <p:pic>
            <p:nvPicPr>
              <p:cNvPr id="14" name="Picture 2" descr="J:\proj_eng\TAC_patent_illustration\Projects\CFD\ICFD\150731_10000ft_Housing_Centered_Pipe_Adj_coarserbase_shiftedwalls\2mps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11800" y="1152150"/>
                <a:ext cx="6096000" cy="45720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617200" y="841248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Feet/Sec</a:t>
                </a:r>
              </a:p>
            </p:txBody>
          </p:sp>
          <p:pic>
            <p:nvPicPr>
              <p:cNvPr id="16" name="Picture 2" descr="D:\pethtel\TAC_patent_illustration\postpro\2_english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19672" y="1069848"/>
                <a:ext cx="1238823" cy="2660904"/>
              </a:xfrm>
              <a:prstGeom prst="rect">
                <a:avLst/>
              </a:prstGeom>
              <a:noFill/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1687990" y="1508289"/>
              <a:ext cx="1174690" cy="98663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1485" y="1367195"/>
              <a:ext cx="1168972" cy="8906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6"/>
          <p:cNvSpPr/>
          <p:nvPr/>
        </p:nvSpPr>
        <p:spPr>
          <a:xfrm>
            <a:off x="6553200" y="17526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29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SECTION ONE – Slides 5 to 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066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Define the flow environment of a leaking pipe flowing at 5,000 </a:t>
            </a:r>
            <a:r>
              <a:rPr lang="en-US" sz="1400" dirty="0" err="1" smtClean="0"/>
              <a:t>gpm</a:t>
            </a:r>
            <a:r>
              <a:rPr lang="en-US" sz="1400" dirty="0" smtClean="0"/>
              <a:t> at an ocean depth of 10,000 feet and oil temperatures of 5 and 65.6 degrees C (41 and 150 degrees F).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209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Define the plume difference between 1,200 feet of ocean depth and 10,000 feet, both flowing at 5000 </a:t>
            </a:r>
            <a:r>
              <a:rPr lang="en-US" sz="1400" dirty="0" err="1" smtClean="0"/>
              <a:t>gpm</a:t>
            </a:r>
            <a:r>
              <a:rPr lang="en-US" sz="1400" dirty="0" smtClean="0"/>
              <a:t>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Determine loads on the valve assembly positioned on centerline</a:t>
            </a:r>
          </a:p>
          <a:p>
            <a:pPr algn="ctr"/>
            <a:r>
              <a:rPr lang="en-US" sz="1400" dirty="0" smtClean="0"/>
              <a:t> at the maximum turbulence point eleven feet above the leaking pipe.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Determine loads on valve assembly off center by one pipe diameter.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4953000"/>
            <a:ext cx="541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Determine loads on the valve assembly positioned on centerline and one foot above the leaking pipe.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Determine loads on the valve assembly at one foot above and off center by one pipe diameter.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30480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SECTION THREE – Slides 19 to 27 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1905000"/>
            <a:ext cx="2524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SECTION TWO – Slides 13 to 17 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46482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SECTION FOUR – Slides 29 to 37 </a:t>
            </a:r>
            <a:endParaRPr lang="en-US" sz="14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29600" y="6172201"/>
            <a:ext cx="685800" cy="304799"/>
          </a:xfrm>
        </p:spPr>
        <p:txBody>
          <a:bodyPr/>
          <a:lstStyle/>
          <a:p>
            <a:pPr algn="l"/>
            <a:r>
              <a:rPr lang="en-US" sz="1400" dirty="0" smtClean="0"/>
              <a:t>Slide 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781800" cy="329613"/>
          </a:xfrm>
        </p:spPr>
        <p:txBody>
          <a:bodyPr>
            <a:noAutofit/>
          </a:bodyPr>
          <a:lstStyle/>
          <a:p>
            <a:r>
              <a:rPr lang="en-US" sz="2000" dirty="0" smtClean="0"/>
              <a:t>Vertical Force Results – 10,000 ft.  </a:t>
            </a:r>
            <a:br>
              <a:rPr lang="en-US" sz="2000" dirty="0" smtClean="0"/>
            </a:br>
            <a:r>
              <a:rPr lang="en-US" sz="2000" dirty="0" smtClean="0"/>
              <a:t>Housing Centered One ft. Above Leak Outlet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7620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Peak Vertical Force = 98424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43000" y="9906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 Vertical Force = 98261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15824"/>
            <a:ext cx="6766560" cy="491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30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705600" cy="707145"/>
          </a:xfrm>
        </p:spPr>
        <p:txBody>
          <a:bodyPr>
            <a:noAutofit/>
          </a:bodyPr>
          <a:lstStyle/>
          <a:p>
            <a:r>
              <a:rPr lang="en-US" sz="2000" dirty="0" smtClean="0"/>
              <a:t>Lateral Force Results – 10,000 ft.  </a:t>
            </a:r>
            <a:br>
              <a:rPr lang="en-US" sz="2000" dirty="0" smtClean="0"/>
            </a:br>
            <a:r>
              <a:rPr lang="en-US" sz="2000" dirty="0" smtClean="0"/>
              <a:t>Housing Centered One ft. Above Leak Outlet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9144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Peak Lateral Force = 333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43000" y="11430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 Lateral Force = 250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766560" cy="491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31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783345"/>
          </a:xfrm>
        </p:spPr>
        <p:txBody>
          <a:bodyPr>
            <a:noAutofit/>
          </a:bodyPr>
          <a:lstStyle/>
          <a:p>
            <a:r>
              <a:rPr lang="en-US" sz="2000" dirty="0" smtClean="0"/>
              <a:t>Moment Results – 10,000 ft.</a:t>
            </a:r>
            <a:br>
              <a:rPr lang="en-US" sz="2000" dirty="0" smtClean="0"/>
            </a:br>
            <a:r>
              <a:rPr lang="en-US" sz="2000" dirty="0" smtClean="0"/>
              <a:t> Housing Centered One ft. Above Leak Outlet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600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Peak Twisting Moment  = 154 </a:t>
            </a:r>
            <a:r>
              <a:rPr lang="en-US" sz="1400" dirty="0" err="1" smtClean="0">
                <a:solidFill>
                  <a:schemeClr val="accent2"/>
                </a:solidFill>
              </a:rPr>
              <a:t>lbf</a:t>
            </a:r>
            <a:r>
              <a:rPr lang="en-US" sz="1400" dirty="0" smtClean="0">
                <a:solidFill>
                  <a:schemeClr val="accent2"/>
                </a:solidFill>
              </a:rPr>
              <a:t>-ft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Peak Bending Moment = 3360 </a:t>
            </a:r>
            <a:r>
              <a:rPr lang="en-US" sz="1400" dirty="0" err="1" smtClean="0">
                <a:solidFill>
                  <a:schemeClr val="accent1"/>
                </a:solidFill>
              </a:rPr>
              <a:t>lbf</a:t>
            </a:r>
            <a:r>
              <a:rPr lang="en-US" sz="1400" dirty="0" smtClean="0">
                <a:solidFill>
                  <a:schemeClr val="accent1"/>
                </a:solidFill>
              </a:rPr>
              <a:t>-ft</a:t>
            </a:r>
          </a:p>
        </p:txBody>
      </p:sp>
      <p:pic>
        <p:nvPicPr>
          <p:cNvPr id="1028" name="Picture 4" descr="C:\Users\saec-kv\AppData\Local\Temp\SNAGHTML1c093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1475962" cy="3939728"/>
          </a:xfrm>
          <a:prstGeom prst="rect">
            <a:avLst/>
          </a:prstGeom>
          <a:noFill/>
        </p:spPr>
      </p:pic>
      <p:pic>
        <p:nvPicPr>
          <p:cNvPr id="1030" name="Picture 6" descr="C:\Users\saec-kv\AppData\Local\Temp\SNAGHTML1c14d0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143000"/>
            <a:ext cx="1427196" cy="4098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2819400"/>
            <a:ext cx="2993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*NOTE: Twisting moment is about the cable axis, bending moment is pivoting the housing about the attachment point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32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99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LEAK PLUME – 10,000 ft. (Low Velocity Flow Rate Scale) </a:t>
            </a:r>
            <a:br>
              <a:rPr lang="en-US" sz="2000" dirty="0" smtClean="0"/>
            </a:br>
            <a:r>
              <a:rPr lang="en-US" sz="2000" dirty="0" smtClean="0"/>
              <a:t>Housing One ft. Above Leak Outlet and Displaced Laterally One Pipe Diameter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99582"/>
            <a:ext cx="343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*Animations play in Slide Show mode only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0" y="1371600"/>
            <a:ext cx="6234495" cy="4873752"/>
            <a:chOff x="1524000" y="841248"/>
            <a:chExt cx="6234495" cy="4873752"/>
          </a:xfrm>
        </p:grpSpPr>
        <p:grpSp>
          <p:nvGrpSpPr>
            <p:cNvPr id="9" name="Group 13"/>
            <p:cNvGrpSpPr/>
            <p:nvPr/>
          </p:nvGrpSpPr>
          <p:grpSpPr>
            <a:xfrm>
              <a:off x="1524000" y="841248"/>
              <a:ext cx="6234495" cy="4873752"/>
              <a:chOff x="1524000" y="841248"/>
              <a:chExt cx="6234495" cy="4873752"/>
            </a:xfrm>
          </p:grpSpPr>
          <p:pic>
            <p:nvPicPr>
              <p:cNvPr id="14" name="Picture 2" descr="J:\proj_eng\TAC_patent_illustration\Projects\CFD\ICFD\150803_10000ft_Housing_Shifted_1Dia_Pipe_Adj_coarserbase_shiftedwalls\pipe_shift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4000" y="1143000"/>
                <a:ext cx="6096000" cy="45720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629400" y="841248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Feet/Sec</a:t>
                </a:r>
              </a:p>
            </p:txBody>
          </p:sp>
          <p:pic>
            <p:nvPicPr>
              <p:cNvPr id="16" name="Picture 2" descr="D:\pethtel\TAC_patent_illustration\postpro\2_english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19672" y="1069848"/>
                <a:ext cx="1238823" cy="2660904"/>
              </a:xfrm>
              <a:prstGeom prst="rect">
                <a:avLst/>
              </a:prstGeom>
              <a:noFill/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687990" y="1511311"/>
              <a:ext cx="1327811" cy="98663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34606" y="1370217"/>
              <a:ext cx="1168972" cy="8906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6"/>
          <p:cNvSpPr/>
          <p:nvPr/>
        </p:nvSpPr>
        <p:spPr>
          <a:xfrm>
            <a:off x="6553200" y="17526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33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019800" cy="106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Results – 10,000 ft.</a:t>
            </a:r>
            <a:br>
              <a:rPr lang="en-US" sz="2000" dirty="0" smtClean="0"/>
            </a:br>
            <a:r>
              <a:rPr lang="en-US" sz="2000" dirty="0" smtClean="0"/>
              <a:t>Housing One ft. Above Leak Outlet and Displaced Laterally One Pipe Diameter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2192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Peak Vertical Force = 98345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19200" y="1447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 Vertical Force = 98089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766560" cy="491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34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867400" cy="99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Resultant Lateral Forces – 10,000 ft.</a:t>
            </a:r>
            <a:br>
              <a:rPr lang="en-US" sz="2000" dirty="0" smtClean="0"/>
            </a:br>
            <a:r>
              <a:rPr lang="en-US" sz="2000" dirty="0" smtClean="0"/>
              <a:t>Housing One Ft. Above Leak Outlet and Displaced Laterally One Pipe Diameter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2192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Peak Lateral Force = 464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66800" y="14478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 Lateral Force = 150 </a:t>
            </a:r>
            <a:r>
              <a:rPr lang="en-US" sz="1400" dirty="0" err="1" smtClean="0"/>
              <a:t>lbf</a:t>
            </a:r>
            <a:endParaRPr lang="en-US" sz="1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766560" cy="491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35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011945"/>
          </a:xfrm>
        </p:spPr>
        <p:txBody>
          <a:bodyPr>
            <a:noAutofit/>
          </a:bodyPr>
          <a:lstStyle/>
          <a:p>
            <a:r>
              <a:rPr lang="en-US" sz="2000" dirty="0" smtClean="0"/>
              <a:t>Twisting Moment Results – 10,000 ft.</a:t>
            </a:r>
            <a:br>
              <a:rPr lang="en-US" sz="2000" dirty="0" smtClean="0"/>
            </a:br>
            <a:r>
              <a:rPr lang="en-US" sz="2000" dirty="0" smtClean="0"/>
              <a:t>Housing One Ft. Above Leak Outlet and Displaced Laterally One Pipe Diameter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1676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Peak Twisting Moment  = 381 </a:t>
            </a:r>
            <a:r>
              <a:rPr lang="en-US" sz="1400" dirty="0" err="1" smtClean="0">
                <a:solidFill>
                  <a:schemeClr val="accent2"/>
                </a:solidFill>
              </a:rPr>
              <a:t>lbf</a:t>
            </a:r>
            <a:r>
              <a:rPr lang="en-US" sz="1400" dirty="0" smtClean="0">
                <a:solidFill>
                  <a:schemeClr val="accent2"/>
                </a:solidFill>
              </a:rPr>
              <a:t>-ft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Peak Bending Moment = 4840 </a:t>
            </a:r>
            <a:r>
              <a:rPr lang="en-US" sz="1400" dirty="0" err="1" smtClean="0">
                <a:solidFill>
                  <a:schemeClr val="accent1"/>
                </a:solidFill>
              </a:rPr>
              <a:t>lbf</a:t>
            </a:r>
            <a:r>
              <a:rPr lang="en-US" sz="1400" dirty="0" smtClean="0">
                <a:solidFill>
                  <a:schemeClr val="accent1"/>
                </a:solidFill>
              </a:rPr>
              <a:t>-ft</a:t>
            </a:r>
          </a:p>
        </p:txBody>
      </p:sp>
      <p:pic>
        <p:nvPicPr>
          <p:cNvPr id="10" name="Picture 4" descr="C:\Users\saec-kv\AppData\Local\Temp\SNAGHTML1c093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1475962" cy="3939728"/>
          </a:xfrm>
          <a:prstGeom prst="rect">
            <a:avLst/>
          </a:prstGeom>
          <a:noFill/>
        </p:spPr>
      </p:pic>
      <p:pic>
        <p:nvPicPr>
          <p:cNvPr id="11" name="Picture 6" descr="C:\Users\saec-kv\AppData\Local\Temp\SNAGHTML1c14d0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295400"/>
            <a:ext cx="1427196" cy="409833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6800" y="2895600"/>
            <a:ext cx="2993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*NOTE: Twisting moment is about the cable axis, bending moment is pivoting the housing about the attachment point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36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2819400"/>
          <a:ext cx="8457773" cy="1095565"/>
        </p:xfrm>
        <a:graphic>
          <a:graphicData uri="http://schemas.openxmlformats.org/drawingml/2006/table">
            <a:tbl>
              <a:tblPr/>
              <a:tblGrid>
                <a:gridCol w="934481"/>
                <a:gridCol w="1693744"/>
                <a:gridCol w="1609787"/>
                <a:gridCol w="2117181"/>
                <a:gridCol w="2102580"/>
              </a:tblGrid>
              <a:tr h="219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Vertical Force (lbf)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Lateral Force (lbf)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Twisting Moment (ft-lbf)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Bending Moment (ft-lbf)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13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1' Centered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98424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3360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13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1’ Shift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98345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00400" y="1828800"/>
            <a:ext cx="2366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TABULATED RESULTS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37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7848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28600" y="685800"/>
            <a:ext cx="7619999" cy="3581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peak vertical forces are all similar as shown in the chart below.</a:t>
            </a:r>
          </a:p>
          <a:p>
            <a:r>
              <a:rPr lang="en-US" dirty="0">
                <a:solidFill>
                  <a:schemeClr val="tx1"/>
                </a:solidFill>
              </a:rPr>
              <a:t>The lateral force on the housing is constantly changing direction due to the turbulence of the </a:t>
            </a:r>
            <a:r>
              <a:rPr lang="en-US" dirty="0" smtClean="0">
                <a:solidFill>
                  <a:schemeClr val="tx1"/>
                </a:solidFill>
              </a:rPr>
              <a:t>oil. See the flow image on the following page.</a:t>
            </a:r>
          </a:p>
          <a:p>
            <a:r>
              <a:rPr lang="en-US" b="1" dirty="0">
                <a:solidFill>
                  <a:schemeClr val="tx1"/>
                </a:solidFill>
              </a:rPr>
              <a:t>The modest magnitude of the lateral forces indicate that the valve can be guided to a position to close the defined leak. </a:t>
            </a:r>
            <a:r>
              <a:rPr lang="en-US" dirty="0" smtClean="0">
                <a:solidFill>
                  <a:schemeClr val="tx1"/>
                </a:solidFill>
              </a:rPr>
              <a:t>For example;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it can be assumed that this force </a:t>
            </a:r>
            <a:r>
              <a:rPr lang="en-US" dirty="0" smtClean="0">
                <a:solidFill>
                  <a:schemeClr val="tx1"/>
                </a:solidFill>
              </a:rPr>
              <a:t>is constant and acting </a:t>
            </a:r>
            <a:r>
              <a:rPr lang="en-US" dirty="0">
                <a:solidFill>
                  <a:schemeClr val="tx1"/>
                </a:solidFill>
              </a:rPr>
              <a:t>in a single </a:t>
            </a:r>
            <a:r>
              <a:rPr lang="en-US" dirty="0" smtClean="0">
                <a:solidFill>
                  <a:schemeClr val="tx1"/>
                </a:solidFill>
              </a:rPr>
              <a:t>direction,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it can be assumed there is no </a:t>
            </a:r>
            <a:r>
              <a:rPr lang="en-US" dirty="0" smtClean="0">
                <a:solidFill>
                  <a:schemeClr val="tx1"/>
                </a:solidFill>
              </a:rPr>
              <a:t>drag,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the current housing weighs 50 tons</a:t>
            </a:r>
            <a:r>
              <a:rPr lang="en-US" dirty="0" smtClean="0">
                <a:solidFill>
                  <a:schemeClr val="tx1"/>
                </a:solidFill>
              </a:rPr>
              <a:t>, then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tx1"/>
                </a:solidFill>
              </a:rPr>
              <a:t>is estimated that the maximum </a:t>
            </a:r>
            <a:r>
              <a:rPr lang="en-US" sz="1300" dirty="0">
                <a:solidFill>
                  <a:schemeClr val="tx1"/>
                </a:solidFill>
              </a:rPr>
              <a:t>lateral</a:t>
            </a:r>
            <a:r>
              <a:rPr lang="en-US" dirty="0">
                <a:solidFill>
                  <a:schemeClr val="tx1"/>
                </a:solidFill>
              </a:rPr>
              <a:t> force (1 ft. Shifted)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might move the valve assembly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inches in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seconds, possibly longer.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resultant bending moment might also pivot the housing about its </a:t>
            </a:r>
            <a:r>
              <a:rPr lang="en-US" dirty="0">
                <a:solidFill>
                  <a:schemeClr val="tx1"/>
                </a:solidFill>
              </a:rPr>
              <a:t>suspension point by 0.7</a:t>
            </a:r>
            <a:r>
              <a:rPr lang="en-US" dirty="0" smtClean="0">
                <a:solidFill>
                  <a:schemeClr val="tx1"/>
                </a:solidFill>
              </a:rPr>
              <a:t>°, thereby </a:t>
            </a:r>
            <a:r>
              <a:rPr lang="en-US" dirty="0">
                <a:solidFill>
                  <a:schemeClr val="tx1"/>
                </a:solidFill>
              </a:rPr>
              <a:t>displacing the inlet of the valve </a:t>
            </a:r>
            <a:r>
              <a:rPr lang="en-US" dirty="0" smtClean="0">
                <a:solidFill>
                  <a:schemeClr val="tx1"/>
                </a:solidFill>
              </a:rPr>
              <a:t>2.1 </a:t>
            </a:r>
            <a:r>
              <a:rPr lang="en-US" dirty="0">
                <a:solidFill>
                  <a:schemeClr val="tx1"/>
                </a:solidFill>
              </a:rPr>
              <a:t>inches </a:t>
            </a:r>
            <a:r>
              <a:rPr lang="en-US" dirty="0" smtClean="0">
                <a:solidFill>
                  <a:schemeClr val="tx1"/>
                </a:solidFill>
              </a:rPr>
              <a:t>off its centerline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With the assembly 1 ft. shifted off center and </a:t>
            </a:r>
            <a:r>
              <a:rPr lang="en-US" dirty="0">
                <a:solidFill>
                  <a:schemeClr val="tx1"/>
                </a:solidFill>
              </a:rPr>
              <a:t>tilted 0.7° </a:t>
            </a:r>
            <a:r>
              <a:rPr lang="en-US" dirty="0" smtClean="0">
                <a:solidFill>
                  <a:schemeClr val="tx1"/>
                </a:solidFill>
              </a:rPr>
              <a:t>there </a:t>
            </a:r>
            <a:r>
              <a:rPr lang="en-US" dirty="0" smtClean="0">
                <a:solidFill>
                  <a:schemeClr val="tx1"/>
                </a:solidFill>
              </a:rPr>
              <a:t>is no oil flowing through the housing.  Deflector plates would not provide steering at this location.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Would likely have to pull housing back up and start descent again if no other steering is provided.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analysis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suggests there is ample time to apply corrective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alignment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forces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CONCLUSIONS - SECTION 3 &amp; 4</a:t>
            </a:r>
            <a:endParaRPr lang="en-US" sz="2000" b="1" dirty="0"/>
          </a:p>
        </p:txBody>
      </p:sp>
      <p:grpSp>
        <p:nvGrpSpPr>
          <p:cNvPr id="2" name="Group 7"/>
          <p:cNvGrpSpPr/>
          <p:nvPr/>
        </p:nvGrpSpPr>
        <p:grpSpPr>
          <a:xfrm>
            <a:off x="7848600" y="685800"/>
            <a:ext cx="993432" cy="2021130"/>
            <a:chOff x="7374641" y="421235"/>
            <a:chExt cx="1145832" cy="202113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56010" y="421235"/>
              <a:ext cx="944490" cy="202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rc 6"/>
            <p:cNvSpPr/>
            <p:nvPr/>
          </p:nvSpPr>
          <p:spPr>
            <a:xfrm rot="7752575">
              <a:off x="7386383" y="844771"/>
              <a:ext cx="1122347" cy="1145832"/>
            </a:xfrm>
            <a:prstGeom prst="arc">
              <a:avLst>
                <a:gd name="adj1" fmla="val 16122408"/>
                <a:gd name="adj2" fmla="val 0"/>
              </a:avLst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4419603"/>
          <a:ext cx="8457773" cy="1005659"/>
        </p:xfrm>
        <a:graphic>
          <a:graphicData uri="http://schemas.openxmlformats.org/drawingml/2006/table">
            <a:tbl>
              <a:tblPr/>
              <a:tblGrid>
                <a:gridCol w="934481"/>
                <a:gridCol w="1693744"/>
                <a:gridCol w="1609787"/>
                <a:gridCol w="2117181"/>
                <a:gridCol w="2102580"/>
              </a:tblGrid>
              <a:tr h="202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Vertical Force (lbf)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Lateral Force (lbf)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Twisting Moment (ft-lbf)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Bending Moment (ft-lbf)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11' Centered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97909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2820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1' Centered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98424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3360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11' Shift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97823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323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3170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1’ Shift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98345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955" marR="10955" marT="109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38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78488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CONCLUSIONS - SECTION 3 &amp; 4</a:t>
            </a:r>
            <a:endParaRPr lang="en-US" sz="20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10287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 the twisting motion in the oil stream.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5257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Pipe exit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57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Oil stream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3810000"/>
            <a:ext cx="160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 of velocity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2362200"/>
            <a:ext cx="270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Oil bubbles float to surface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39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590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view an animation, go to the slide show tab and then choose “From Beginning” or “From Current Slide”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581400"/>
            <a:ext cx="7479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CFD program has to begin the calculation from a static condition and </a:t>
            </a:r>
          </a:p>
          <a:p>
            <a:pPr algn="ctr"/>
            <a:r>
              <a:rPr lang="en-US" dirty="0" smtClean="0"/>
              <a:t>develop the flow to steady state.  Therefore pay particular attention to the</a:t>
            </a:r>
          </a:p>
          <a:p>
            <a:pPr algn="ctr"/>
            <a:r>
              <a:rPr lang="en-US" dirty="0" smtClean="0"/>
              <a:t>final portions of each animation.  This is the steady state condition of interest.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800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When viewing the animations in slide 5 and 7, note that the very top of the high speed flow (magenta) wags back and forth indicating  turbulence.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762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SECTION ONE – Slides 5 to 11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295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Define the flow environment of a leaking pipe flowing at 5,000 </a:t>
            </a:r>
            <a:r>
              <a:rPr lang="en-US" dirty="0" err="1" smtClean="0"/>
              <a:t>gpm</a:t>
            </a:r>
            <a:r>
              <a:rPr lang="en-US" dirty="0" smtClean="0"/>
              <a:t> at an ocean depth of 10,000 feet and oil temperatures of 5 and 65.6 degrees C (41 and 150 degrees F).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172201"/>
            <a:ext cx="914400" cy="381000"/>
          </a:xfrm>
        </p:spPr>
        <p:txBody>
          <a:bodyPr/>
          <a:lstStyle/>
          <a:p>
            <a:pPr algn="l"/>
            <a:r>
              <a:rPr lang="en-US" sz="1400" dirty="0" smtClean="0"/>
              <a:t>Slide 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743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APPENDICIES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6172200"/>
            <a:ext cx="914400" cy="365125"/>
          </a:xfrm>
        </p:spPr>
        <p:txBody>
          <a:bodyPr/>
          <a:lstStyle/>
          <a:p>
            <a:pPr algn="l"/>
            <a:r>
              <a:rPr lang="en-US" sz="1400" dirty="0" smtClean="0"/>
              <a:t>Slide 40</a:t>
            </a:r>
            <a:endParaRPr lang="en-US" sz="1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The pipe geometry was set to extend 10 feet above the ocean floor with a 9 inch ID</a:t>
            </a:r>
          </a:p>
          <a:p>
            <a:r>
              <a:rPr lang="en-US" dirty="0" smtClean="0"/>
              <a:t>The ocean surrounding the pipe was modeled as a cylinder with a diameter of 37.5’ and a height of 40.5’</a:t>
            </a:r>
            <a:endParaRPr lang="en-US" dirty="0"/>
          </a:p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Geometry</a:t>
            </a:r>
            <a:endParaRPr lang="en-US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205" y="1835205"/>
            <a:ext cx="2706081" cy="426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41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1692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73091" y="621950"/>
            <a:ext cx="5213229" cy="4314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Materials</a:t>
            </a:r>
          </a:p>
          <a:p>
            <a:r>
              <a:rPr lang="en-US" dirty="0" smtClean="0"/>
              <a:t>Ocean is filled with water</a:t>
            </a:r>
          </a:p>
          <a:p>
            <a:pPr lvl="1"/>
            <a:r>
              <a:rPr lang="en-US" dirty="0" smtClean="0"/>
              <a:t>Density 0.036 lb/in</a:t>
            </a:r>
            <a:r>
              <a:rPr lang="en-US" baseline="30000" dirty="0" smtClean="0"/>
              <a:t>3</a:t>
            </a:r>
          </a:p>
          <a:p>
            <a:pPr lvl="1"/>
            <a:r>
              <a:rPr lang="en-US" dirty="0" smtClean="0"/>
              <a:t>Viscosity 2.730e-5 </a:t>
            </a:r>
            <a:r>
              <a:rPr lang="en-US" dirty="0" err="1" smtClean="0"/>
              <a:t>lbf</a:t>
            </a:r>
            <a:r>
              <a:rPr lang="en-US" dirty="0" smtClean="0"/>
              <a:t> s/ft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Pipe is filled with oil</a:t>
            </a:r>
          </a:p>
          <a:p>
            <a:pPr lvl="1"/>
            <a:r>
              <a:rPr lang="en-US" dirty="0" smtClean="0"/>
              <a:t>Density 0.0307 lb/in</a:t>
            </a:r>
            <a:r>
              <a:rPr lang="en-US" baseline="30000" dirty="0" smtClean="0"/>
              <a:t>3</a:t>
            </a:r>
          </a:p>
          <a:p>
            <a:pPr lvl="1"/>
            <a:r>
              <a:rPr lang="en-US" dirty="0" smtClean="0"/>
              <a:t>Viscosity 0.00342  </a:t>
            </a:r>
            <a:r>
              <a:rPr lang="en-US" dirty="0" err="1" smtClean="0"/>
              <a:t>lbf</a:t>
            </a:r>
            <a:r>
              <a:rPr lang="en-US" dirty="0" smtClean="0"/>
              <a:t> s/ft</a:t>
            </a:r>
            <a:r>
              <a:rPr lang="en-US" baseline="30000" dirty="0" smtClean="0"/>
              <a:t>2</a:t>
            </a:r>
            <a:r>
              <a:rPr lang="en-US" dirty="0" smtClean="0"/>
              <a:t> Cold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Boundary Conditions </a:t>
            </a:r>
            <a:r>
              <a:rPr lang="en-US" b="1" dirty="0" smtClean="0"/>
              <a:t>– 10,000 ft deep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Base of pipe is inlet of oil at 25.2 ft/s average velocity with 5% turbulence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5000 </a:t>
            </a:r>
            <a:r>
              <a:rPr lang="en-US" dirty="0" err="1" smtClean="0"/>
              <a:t>gpm</a:t>
            </a:r>
            <a:r>
              <a:rPr lang="en-US" dirty="0" smtClean="0"/>
              <a:t> </a:t>
            </a:r>
            <a:r>
              <a:rPr lang="en-US" dirty="0" err="1" smtClean="0"/>
              <a:t>flowrate</a:t>
            </a:r>
            <a:r>
              <a:rPr lang="en-US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Walls of pipe and ocean floor are a no-slip wall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Walls of housing are a no-slip wall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Side of water column is inlet/outlet with a pressure of 4336 psi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Top of water column is inlet/outlet with a pressure of 4336 psi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Loads</a:t>
            </a:r>
          </a:p>
          <a:p>
            <a:r>
              <a:rPr lang="en-US" dirty="0" smtClean="0"/>
              <a:t>Gravity is applied to the simulation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Simulation Setup – 10,000 ft.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7772" y="621950"/>
            <a:ext cx="3300954" cy="520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42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444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73091" y="621950"/>
            <a:ext cx="4989509" cy="5169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Materials</a:t>
            </a:r>
          </a:p>
          <a:p>
            <a:r>
              <a:rPr lang="en-US" sz="1200" dirty="0" smtClean="0"/>
              <a:t>Ocean is filled with water</a:t>
            </a:r>
          </a:p>
          <a:p>
            <a:pPr lvl="1"/>
            <a:r>
              <a:rPr lang="en-US" sz="1200" dirty="0" smtClean="0"/>
              <a:t>Density 0.036 lb/in</a:t>
            </a:r>
            <a:r>
              <a:rPr lang="en-US" sz="1200" baseline="30000" dirty="0" smtClean="0"/>
              <a:t>3</a:t>
            </a:r>
          </a:p>
          <a:p>
            <a:pPr lvl="1"/>
            <a:r>
              <a:rPr lang="en-US" sz="1200" dirty="0" smtClean="0"/>
              <a:t>Viscosity 2.730e-5 </a:t>
            </a:r>
            <a:r>
              <a:rPr lang="en-US" sz="1200" dirty="0" err="1" smtClean="0"/>
              <a:t>lbf</a:t>
            </a:r>
            <a:r>
              <a:rPr lang="en-US" sz="1200" dirty="0" smtClean="0"/>
              <a:t> s/ft</a:t>
            </a:r>
            <a:r>
              <a:rPr lang="en-US" sz="1200" baseline="30000" dirty="0" smtClean="0"/>
              <a:t>2</a:t>
            </a:r>
          </a:p>
          <a:p>
            <a:r>
              <a:rPr lang="en-US" sz="1200" dirty="0" smtClean="0"/>
              <a:t>Pipe is filled with oil</a:t>
            </a:r>
          </a:p>
          <a:p>
            <a:pPr lvl="1"/>
            <a:r>
              <a:rPr lang="en-US" sz="1200" dirty="0" smtClean="0"/>
              <a:t>Density 0.0307 lb/in</a:t>
            </a:r>
            <a:r>
              <a:rPr lang="en-US" sz="1200" baseline="30000" dirty="0" smtClean="0"/>
              <a:t>3</a:t>
            </a:r>
          </a:p>
          <a:p>
            <a:pPr lvl="1"/>
            <a:r>
              <a:rPr lang="en-US" sz="1200" dirty="0" smtClean="0"/>
              <a:t>Viscosity 0.00342  </a:t>
            </a:r>
            <a:r>
              <a:rPr lang="en-US" sz="1200" dirty="0" err="1" smtClean="0"/>
              <a:t>lbf</a:t>
            </a:r>
            <a:r>
              <a:rPr lang="en-US" sz="1200" dirty="0" smtClean="0"/>
              <a:t> s/ft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Cold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Boundary Conditions </a:t>
            </a:r>
            <a:r>
              <a:rPr lang="en-US" b="1" dirty="0" smtClean="0"/>
              <a:t>– 1,200 ft deep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Base of pipe is inlet of oil at 25.2 ft/s average velocity with 5% turbulence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5000 </a:t>
            </a:r>
            <a:r>
              <a:rPr lang="en-US" sz="1200" dirty="0" err="1" smtClean="0"/>
              <a:t>gpm</a:t>
            </a:r>
            <a:r>
              <a:rPr lang="en-US" sz="1200" dirty="0" smtClean="0"/>
              <a:t> </a:t>
            </a:r>
            <a:r>
              <a:rPr lang="en-US" sz="1200" dirty="0" err="1" smtClean="0"/>
              <a:t>flowrate</a:t>
            </a:r>
            <a:r>
              <a:rPr lang="en-US" sz="12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Walls of pipe and ocean floor are a no-slip wall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Walls of housing are a no-slip wall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Side of water column is inlet/outlet with a pressure of 520 psi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smtClean="0"/>
              <a:t>Top of water column is inlet/outlet with a pressure of 520 psi</a:t>
            </a:r>
          </a:p>
          <a:p>
            <a:pPr>
              <a:buNone/>
            </a:pPr>
            <a:r>
              <a:rPr lang="en-US" b="1" dirty="0" smtClean="0"/>
              <a:t>Loads</a:t>
            </a:r>
            <a:endParaRPr lang="en-US" b="1" dirty="0" smtClean="0"/>
          </a:p>
          <a:p>
            <a:r>
              <a:rPr lang="en-US" sz="1200" dirty="0" smtClean="0"/>
              <a:t>Gravity is applied to the simulation</a:t>
            </a:r>
            <a:endParaRPr lang="en-US" sz="12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Simulation Setup – 1,200 ft.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7772" y="621950"/>
            <a:ext cx="3300954" cy="520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29600" y="6172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43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444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52" y="207255"/>
            <a:ext cx="8204021" cy="402345"/>
          </a:xfrm>
        </p:spPr>
        <p:txBody>
          <a:bodyPr>
            <a:noAutofit/>
          </a:bodyPr>
          <a:lstStyle/>
          <a:p>
            <a:r>
              <a:rPr lang="en-US" sz="2000" dirty="0" smtClean="0"/>
              <a:t>LEAK PLUME – 10,000 ft. – Cold Oil (High Velocity Flow Rate Scale)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99582"/>
            <a:ext cx="343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*Animations play in Slide Show mode only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09600"/>
            <a:ext cx="647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Velocity legend illustrates velocity field from 0-39.4 ft/s.  Low range velocity flow rate is used in the next slide for better visual definition of leak plume.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71600" y="1371600"/>
            <a:ext cx="6471510" cy="4873752"/>
            <a:chOff x="1524000" y="841248"/>
            <a:chExt cx="6471510" cy="4873752"/>
          </a:xfrm>
        </p:grpSpPr>
        <p:grpSp>
          <p:nvGrpSpPr>
            <p:cNvPr id="12" name="Group 8"/>
            <p:cNvGrpSpPr/>
            <p:nvPr/>
          </p:nvGrpSpPr>
          <p:grpSpPr>
            <a:xfrm>
              <a:off x="1524000" y="841248"/>
              <a:ext cx="6471510" cy="4873752"/>
              <a:chOff x="1524000" y="841248"/>
              <a:chExt cx="6471510" cy="4873752"/>
            </a:xfrm>
          </p:grpSpPr>
          <p:pic>
            <p:nvPicPr>
              <p:cNvPr id="15" name="Picture 2" descr="D:\pethtel\TAC_patent_illustration\postpro\150717_def_turb_mesh_shape_coarser_initial_10000ft\splane_max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4000" y="1143000"/>
                <a:ext cx="6096000" cy="4572000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629400" y="841248"/>
                <a:ext cx="13661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Feet/Sec</a:t>
                </a:r>
              </a:p>
            </p:txBody>
          </p:sp>
          <p:pic>
            <p:nvPicPr>
              <p:cNvPr id="17" name="Picture 2" descr="D:\pethtel\TAC_patent_illustration\postpro\12_english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19672" y="1069848"/>
                <a:ext cx="1238823" cy="2660904"/>
              </a:xfrm>
              <a:prstGeom prst="rect">
                <a:avLst/>
              </a:prstGeom>
              <a:noFill/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687990" y="1508289"/>
              <a:ext cx="1878570" cy="98663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5365" y="1367195"/>
              <a:ext cx="1168972" cy="8906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17"/>
          <p:cNvSpPr/>
          <p:nvPr/>
        </p:nvSpPr>
        <p:spPr>
          <a:xfrm>
            <a:off x="6400800" y="16002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00800" y="17526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29600" y="6172200"/>
            <a:ext cx="79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LEAK PLUME – 10,000 ft. – Cold Oil (Low Velocity Flow Rate Scale)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99582"/>
            <a:ext cx="343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*Animations play in Slide Show mode only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599" y="609600"/>
            <a:ext cx="708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Velocity legend illustrates velocity field from 0-6.6 ft/s (everything above 6.6 ft/s is colored as </a:t>
            </a:r>
            <a:r>
              <a:rPr lang="en-US" sz="1400" b="1" dirty="0" smtClean="0">
                <a:solidFill>
                  <a:srgbClr val="D60093"/>
                </a:solidFill>
              </a:rPr>
              <a:t>magenta</a:t>
            </a:r>
            <a:r>
              <a:rPr lang="en-US" sz="1400" dirty="0" smtClean="0"/>
              <a:t>). *NOTE: These results are the exact same as the previous slide.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71600" y="1295400"/>
            <a:ext cx="6234495" cy="4873752"/>
            <a:chOff x="1524000" y="841248"/>
            <a:chExt cx="6234495" cy="4873752"/>
          </a:xfrm>
        </p:grpSpPr>
        <p:grpSp>
          <p:nvGrpSpPr>
            <p:cNvPr id="12" name="Group 10"/>
            <p:cNvGrpSpPr/>
            <p:nvPr/>
          </p:nvGrpSpPr>
          <p:grpSpPr>
            <a:xfrm>
              <a:off x="1524000" y="841248"/>
              <a:ext cx="6234495" cy="4873752"/>
              <a:chOff x="1524000" y="841248"/>
              <a:chExt cx="6234495" cy="4873752"/>
            </a:xfrm>
          </p:grpSpPr>
          <p:pic>
            <p:nvPicPr>
              <p:cNvPr id="15" name="Picture 2" descr="D:\pethtel\TAC_patent_illustration\postpro\150717_def_turb_mesh_shape_coarser_initial_10000ft\splane_min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4000" y="1143000"/>
                <a:ext cx="6096000" cy="4572000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629400" y="841248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Feet/Sec</a:t>
                </a:r>
              </a:p>
            </p:txBody>
          </p:sp>
          <p:pic>
            <p:nvPicPr>
              <p:cNvPr id="17" name="Picture 2" descr="D:\pethtel\TAC_patent_illustration\postpro\2_english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19672" y="1069848"/>
                <a:ext cx="1238823" cy="2660904"/>
              </a:xfrm>
              <a:prstGeom prst="rect">
                <a:avLst/>
              </a:prstGeom>
              <a:noFill/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687990" y="1498862"/>
              <a:ext cx="1875341" cy="98663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8494" y="1357768"/>
              <a:ext cx="1172614" cy="8906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17"/>
          <p:cNvSpPr/>
          <p:nvPr/>
        </p:nvSpPr>
        <p:spPr>
          <a:xfrm>
            <a:off x="6400800" y="16764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229600" y="6172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LEAK PLUME – 10,000 ft. – Hot Oil (High Velocity Flow Rate Scale)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99582"/>
            <a:ext cx="343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*Animations play in Slide Show mode only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685800"/>
            <a:ext cx="783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Velocity legend illustrates the velocity field from 0-39.4 ft/s.  Low range velocity flow rate scale is used in the next slide for better visual definition of leak plume.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3200" y="16002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0800" y="16764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371600" y="1371600"/>
            <a:ext cx="6372939" cy="4873753"/>
            <a:chOff x="1385556" y="841248"/>
            <a:chExt cx="6372939" cy="4873753"/>
          </a:xfrm>
        </p:grpSpPr>
        <p:grpSp>
          <p:nvGrpSpPr>
            <p:cNvPr id="25" name="Group 9"/>
            <p:cNvGrpSpPr/>
            <p:nvPr/>
          </p:nvGrpSpPr>
          <p:grpSpPr>
            <a:xfrm>
              <a:off x="1524000" y="841248"/>
              <a:ext cx="6234495" cy="4873753"/>
              <a:chOff x="1524000" y="841248"/>
              <a:chExt cx="6234495" cy="4873753"/>
            </a:xfrm>
          </p:grpSpPr>
          <p:pic>
            <p:nvPicPr>
              <p:cNvPr id="28" name="Picture 2" descr="C:\Users\saec-kv\Desktop\hot_oil_12mps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4000" y="1143000"/>
                <a:ext cx="6096001" cy="4572001"/>
              </a:xfrm>
              <a:prstGeom prst="rect">
                <a:avLst/>
              </a:prstGeom>
              <a:noFill/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6643356" y="841248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Feet/Sec</a:t>
                </a:r>
              </a:p>
            </p:txBody>
          </p:sp>
          <p:pic>
            <p:nvPicPr>
              <p:cNvPr id="30" name="Picture 2" descr="D:\pethtel\TAC_patent_illustration\postpro\12_english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19672" y="1069848"/>
                <a:ext cx="1238823" cy="2660904"/>
              </a:xfrm>
              <a:prstGeom prst="rect">
                <a:avLst/>
              </a:prstGeom>
              <a:noFill/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1385556" y="1483030"/>
              <a:ext cx="1875341" cy="98663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060" y="1341936"/>
              <a:ext cx="1172614" cy="8906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tangle 30"/>
          <p:cNvSpPr/>
          <p:nvPr/>
        </p:nvSpPr>
        <p:spPr>
          <a:xfrm>
            <a:off x="6477000" y="1752600"/>
            <a:ext cx="990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229600" y="617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LEAK PLUME – 10,000 ft. – Hot Oil (Low Velocity Flow Rate Scale)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99582"/>
            <a:ext cx="343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*Animations play in Slide Show mode only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44990"/>
            <a:ext cx="783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Velocity legend illustrates the velocity field from 0-6.6 ft/s (everything above 6.6 ft/s is colored as </a:t>
            </a:r>
            <a:r>
              <a:rPr lang="en-US" sz="1400" b="1" dirty="0" smtClean="0">
                <a:solidFill>
                  <a:srgbClr val="D60093"/>
                </a:solidFill>
              </a:rPr>
              <a:t>magenta</a:t>
            </a:r>
            <a:r>
              <a:rPr lang="en-US" sz="1400" dirty="0" smtClean="0"/>
              <a:t>). *NOTE: These results are the exact same as the previous slide.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95400" y="1295400"/>
            <a:ext cx="6372939" cy="4873752"/>
            <a:chOff x="1385556" y="841248"/>
            <a:chExt cx="6372939" cy="4873752"/>
          </a:xfrm>
        </p:grpSpPr>
        <p:grpSp>
          <p:nvGrpSpPr>
            <p:cNvPr id="12" name="Group 9"/>
            <p:cNvGrpSpPr/>
            <p:nvPr/>
          </p:nvGrpSpPr>
          <p:grpSpPr>
            <a:xfrm>
              <a:off x="1524000" y="841248"/>
              <a:ext cx="6234495" cy="4873752"/>
              <a:chOff x="1524000" y="841248"/>
              <a:chExt cx="6234495" cy="4873752"/>
            </a:xfrm>
          </p:grpSpPr>
          <p:pic>
            <p:nvPicPr>
              <p:cNvPr id="15" name="Picture 2" descr="\\rack17\E\tac_cfd\150728_10000ft_hot_oil\hot_oil_2mps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4000" y="1143000"/>
                <a:ext cx="6096000" cy="4572000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643356" y="841248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Feet/Sec</a:t>
                </a:r>
              </a:p>
            </p:txBody>
          </p:sp>
          <p:pic>
            <p:nvPicPr>
              <p:cNvPr id="17" name="Picture 2" descr="D:\pethtel\TAC_patent_illustration\postpro\2_english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19672" y="1069848"/>
                <a:ext cx="1238823" cy="2660904"/>
              </a:xfrm>
              <a:prstGeom prst="rect">
                <a:avLst/>
              </a:prstGeom>
              <a:noFill/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385556" y="1483030"/>
              <a:ext cx="1875341" cy="98663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060" y="1341936"/>
              <a:ext cx="1172614" cy="8906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17"/>
          <p:cNvSpPr/>
          <p:nvPr/>
        </p:nvSpPr>
        <p:spPr>
          <a:xfrm>
            <a:off x="6477000" y="1676400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229600" y="617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Oil/Water Interface – 10,000 ft. – Cold Oil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99582"/>
            <a:ext cx="343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*Animations play in Slide Show mode only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0" name="Picture 2" descr="D:\pethtel\TAC_patent_illustration\postpro\150717_def_turb_mesh_shape_coarser_initial_10000ft\levels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96000" cy="457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28800" y="533400"/>
            <a:ext cx="508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Note that the column of oil twists as it exits the pipe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114300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 to slide show and choose “From Current Slide”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6172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94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2223</Words>
  <Application>Microsoft Office PowerPoint</Application>
  <PresentationFormat>On-screen Show (4:3)</PresentationFormat>
  <Paragraphs>306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CFD Analysis for  Installation of Deep Sea Valve on open well leak </vt:lpstr>
      <vt:lpstr>Slide 2</vt:lpstr>
      <vt:lpstr>Slide 3</vt:lpstr>
      <vt:lpstr>Slide 4</vt:lpstr>
      <vt:lpstr>LEAK PLUME – 10,000 ft. – Cold Oil (High Velocity Flow Rate Scale)</vt:lpstr>
      <vt:lpstr>LEAK PLUME – 10,000 ft. – Cold Oil (Low Velocity Flow Rate Scale)</vt:lpstr>
      <vt:lpstr>LEAK PLUME – 10,000 ft. – Hot Oil (High Velocity Flow Rate Scale)</vt:lpstr>
      <vt:lpstr>LEAK PLUME – 10,000 ft. – Hot Oil (Low Velocity Flow Rate Scale)</vt:lpstr>
      <vt:lpstr>Oil/Water Interface – 10,000 ft. – Cold Oil</vt:lpstr>
      <vt:lpstr> Cold &amp; Hot Oil Velocity vs. Distance From Leak Outlet at 10,000 ft.</vt:lpstr>
      <vt:lpstr>Slide 11</vt:lpstr>
      <vt:lpstr>Slide 12</vt:lpstr>
      <vt:lpstr>LEAK PLUME – 1,200 ft. – Cold Oil (High Velocity Flow Rate Scale)</vt:lpstr>
      <vt:lpstr>LEAK PLUME – 1,200 ft. – Cold Oil (Low Velocity Flow Rate Scale)</vt:lpstr>
      <vt:lpstr>Oil/Water Interface – 1,200 ft. – Cold Oil</vt:lpstr>
      <vt:lpstr>Velocity Comparison at 1,200 &amp; 10,000 ft. vs. Distance From Leak Outlet</vt:lpstr>
      <vt:lpstr>Slide 17</vt:lpstr>
      <vt:lpstr>Slide 18</vt:lpstr>
      <vt:lpstr>LEAK PLUME – 10,000 ft. (Low Velocity Flow Rate Scale) Housing Centered 11 ft.  Above Leak Outlet</vt:lpstr>
      <vt:lpstr>Vertical Force Results – 10,000 ft.   Housing Centered 11 ft. Above Leak Outlet</vt:lpstr>
      <vt:lpstr>Lateral Force Results – 10,000 ft.   Housing Centered 11 ft. Above Leak Outlet</vt:lpstr>
      <vt:lpstr>Twisting Moment Results – 10,000 ft.   Housing Centered 11 ft. Above Leak Outlet</vt:lpstr>
      <vt:lpstr>LEAK PLUME – 10,000 ft. (Low Velocity Flow Rate Scale) Housing 11 ft. Above Leak Outlet and Displaced Laterally One Pipe Diameter</vt:lpstr>
      <vt:lpstr>Vertical Force Results – 10,000 ft. Housing 11 ft. Above Leak Outlet and Displaced Laterally One Pipe Diameter</vt:lpstr>
      <vt:lpstr>Lateral Force Results – 10,000 ft. Housing 11 ft. Above  Leak Outlet and Displaced Laterally One Pipe Diameter</vt:lpstr>
      <vt:lpstr>Twisting Moment Results– 10,000 ft.  Housing 11 ft. Above Leak Outlet and Displaced Laterally One Pipe Diameter</vt:lpstr>
      <vt:lpstr>Slide 27</vt:lpstr>
      <vt:lpstr>Slide 28</vt:lpstr>
      <vt:lpstr>LEAK PLUME – 10,000 ft. (Low Velocity Flow Rate Scale) Housing Centered One ft. Above Leak Outlet</vt:lpstr>
      <vt:lpstr>Vertical Force Results – 10,000 ft.   Housing Centered One ft. Above Leak Outlet</vt:lpstr>
      <vt:lpstr>Lateral Force Results – 10,000 ft.   Housing Centered One ft. Above Leak Outlet</vt:lpstr>
      <vt:lpstr>Moment Results – 10,000 ft.  Housing Centered One ft. Above Leak Outlet</vt:lpstr>
      <vt:lpstr>LEAK PLUME – 10,000 ft. (Low Velocity Flow Rate Scale)  Housing One ft. Above Leak Outlet and Displaced Laterally One Pipe Diameter</vt:lpstr>
      <vt:lpstr>Results – 10,000 ft. Housing One ft. Above Leak Outlet and Displaced Laterally One Pipe Diameter</vt:lpstr>
      <vt:lpstr>Resultant Lateral Forces – 10,000 ft. Housing One Ft. Above Leak Outlet and Displaced Laterally One Pipe Diameter</vt:lpstr>
      <vt:lpstr>Twisting Moment Results – 10,000 ft. Housing One Ft. Above Leak Outlet and Displaced Laterally One Pipe Diameter</vt:lpstr>
      <vt:lpstr>Slide 37</vt:lpstr>
      <vt:lpstr>CONCLUSIONS - SECTION 3 &amp; 4</vt:lpstr>
      <vt:lpstr>CONCLUSIONS - SECTION 3 &amp; 4</vt:lpstr>
      <vt:lpstr>Slide 40</vt:lpstr>
      <vt:lpstr>Geometry</vt:lpstr>
      <vt:lpstr>Simulation Setup – 10,000 ft.</vt:lpstr>
      <vt:lpstr>Simulation Setup – 1,200 ft.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CFD Analysis for  Installation of Deep Sea Valve on open well riser</dc:title>
  <dc:creator>Eugene L. Timperman</dc:creator>
  <cp:lastModifiedBy>Joan</cp:lastModifiedBy>
  <cp:revision>130</cp:revision>
  <dcterms:created xsi:type="dcterms:W3CDTF">2015-08-18T21:02:30Z</dcterms:created>
  <dcterms:modified xsi:type="dcterms:W3CDTF">2015-12-13T13:23:49Z</dcterms:modified>
</cp:coreProperties>
</file>